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8" r:id="rId4"/>
    <p:sldId id="259" r:id="rId5"/>
    <p:sldId id="260" r:id="rId6"/>
    <p:sldId id="265" r:id="rId7"/>
    <p:sldId id="271" r:id="rId8"/>
    <p:sldId id="284" r:id="rId9"/>
    <p:sldId id="272" r:id="rId10"/>
    <p:sldId id="283" r:id="rId11"/>
    <p:sldId id="269" r:id="rId12"/>
    <p:sldId id="270" r:id="rId13"/>
    <p:sldId id="262" r:id="rId14"/>
    <p:sldId id="263" r:id="rId15"/>
    <p:sldId id="267" r:id="rId16"/>
    <p:sldId id="274" r:id="rId17"/>
    <p:sldId id="275" r:id="rId18"/>
    <p:sldId id="279" r:id="rId19"/>
    <p:sldId id="280" r:id="rId20"/>
    <p:sldId id="281" r:id="rId21"/>
    <p:sldId id="282" r:id="rId22"/>
    <p:sldId id="264" r:id="rId23"/>
    <p:sldId id="276" r:id="rId24"/>
    <p:sldId id="277" r:id="rId25"/>
    <p:sldId id="258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2" autoAdjust="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7B55-7B0A-45FC-8383-240229137E2F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8DFE-E699-469A-BA15-6C2962E7CB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88DFE-E699-469A-BA15-6C2962E7CB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5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88DFE-E699-469A-BA15-6C2962E7CB8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5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88DFE-E699-469A-BA15-6C2962E7CB8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2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505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0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89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10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86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1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6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005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64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33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21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E24F-0FC3-47CA-A7CB-3FF651085520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BCDC-50E3-401E-BA3B-34ED923236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01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ligazakon.ua/l_doc2.nsf/link1/an_901768/ed_2017_12_19/pravo1/KD0001.html?pravo=1#90176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9813" y="1398675"/>
            <a:ext cx="8945696" cy="1863208"/>
          </a:xfrm>
          <a:noFill/>
          <a:effectLst>
            <a:reflection stA="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ПЕРЕВІРКИ ДЕРЖПРАЦІ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що потрібно знати бізнесу?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70" y="4079468"/>
            <a:ext cx="2788800" cy="1099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77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5318" y="976070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3200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88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АЛЕ</a:t>
            </a:r>
            <a:endParaRPr lang="ru-RU" sz="88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3200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Підприємство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має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право знати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підставу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проведення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перевірки</a:t>
            </a:r>
            <a:r>
              <a:rPr lang="ru-RU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та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отримати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копію</a:t>
            </a: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направлення</a:t>
            </a:r>
            <a:endParaRPr lang="ru-RU" sz="3200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Ч. 3. СТ. 6 Закону № </a:t>
            </a:r>
            <a:r>
              <a:rPr lang="en-US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877-V</a:t>
            </a:r>
            <a:endParaRPr lang="uk-UA" sz="3200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ДОКУМЕНТИ ІНСПЕКТОРА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8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Харківський</a:t>
            </a:r>
            <a:r>
              <a:rPr lang="ru-RU" sz="2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20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окружний</a:t>
            </a:r>
            <a:r>
              <a:rPr lang="ru-RU" sz="2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20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адміністративний</a:t>
            </a:r>
            <a:r>
              <a:rPr lang="ru-RU" sz="2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суд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18.09.2018, справа </a:t>
            </a:r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№ 2040/5285/18 </a:t>
            </a:r>
            <a:endPara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Держпраці 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незаконно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не направило 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на адресу </a:t>
            </a:r>
            <a:r>
              <a:rPr lang="ru-RU" b="1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ФОП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направлення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на </a:t>
            </a:r>
            <a:r>
              <a:rPr lang="ru-RU" b="1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проведення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інспекційного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відвідування</a:t>
            </a:r>
            <a:r>
              <a:rPr lang="ru-RU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не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надало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копію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направлення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та не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ознайомило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з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підставами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проведення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позапланового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інспекційного</a:t>
            </a:r>
            <a:r>
              <a:rPr lang="ru-RU" b="1" i="1" u="sng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i="1" u="sng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відвідування</a:t>
            </a:r>
            <a:endParaRPr lang="ru-RU" b="1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ДОКУМЕНТИ ІНСПЕКТОРА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US" dirty="0" err="1"/>
              <a:t>c</a:t>
            </a:r>
            <a:r>
              <a:rPr lang="ru-RU" dirty="0" smtClean="0"/>
              <a:t>карга </a:t>
            </a:r>
            <a:r>
              <a:rPr lang="ru-RU" dirty="0" err="1" smtClean="0"/>
              <a:t>працівника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органу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/>
              <a:t>суду, </a:t>
            </a:r>
            <a:r>
              <a:rPr lang="ru-RU" dirty="0" err="1"/>
              <a:t>повідомленням</a:t>
            </a:r>
            <a:r>
              <a:rPr lang="ru-RU" dirty="0"/>
              <a:t> </a:t>
            </a:r>
            <a:r>
              <a:rPr lang="ru-RU" dirty="0" err="1"/>
              <a:t>правоохоронних</a:t>
            </a:r>
            <a:r>
              <a:rPr lang="ru-RU" dirty="0"/>
              <a:t> </a:t>
            </a:r>
            <a:r>
              <a:rPr lang="ru-RU" dirty="0" err="1" smtClean="0"/>
              <a:t>органів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контролюючих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КОЛИ МОЖУТЬ ПРИЙТИ?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95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6"/>
            <a:ext cx="10515600" cy="4880083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Повідомлення ДФС</a:t>
            </a:r>
            <a:r>
              <a:rPr lang="uk-UA" dirty="0"/>
              <a:t> </a:t>
            </a:r>
            <a:r>
              <a:rPr lang="uk-UA" dirty="0" smtClean="0"/>
              <a:t>про:</a:t>
            </a:r>
            <a:endParaRPr lang="uk-UA" dirty="0"/>
          </a:p>
          <a:p>
            <a:pPr lvl="1"/>
            <a:r>
              <a:rPr lang="uk-UA" dirty="0"/>
              <a:t>невідповідність кількості працівників </a:t>
            </a:r>
            <a:r>
              <a:rPr lang="uk-UA" dirty="0" smtClean="0"/>
              <a:t>обсягам </a:t>
            </a:r>
            <a:r>
              <a:rPr lang="uk-UA" dirty="0"/>
              <a:t>виробництва </a:t>
            </a:r>
          </a:p>
          <a:p>
            <a:pPr lvl="1"/>
            <a:r>
              <a:rPr lang="uk-UA" dirty="0" smtClean="0"/>
              <a:t>факти </a:t>
            </a:r>
            <a:r>
              <a:rPr lang="uk-UA" dirty="0"/>
              <a:t>порушення законодавства про працю, виявлені у ході </a:t>
            </a:r>
            <a:r>
              <a:rPr lang="uk-UA" dirty="0" smtClean="0"/>
              <a:t>перевірок</a:t>
            </a:r>
            <a:endParaRPr lang="uk-UA" dirty="0"/>
          </a:p>
          <a:p>
            <a:pPr marL="0" indent="0" algn="ctr">
              <a:buNone/>
            </a:pPr>
            <a:endParaRPr lang="uk-UA" sz="1200" b="1" dirty="0" smtClean="0"/>
          </a:p>
          <a:p>
            <a:pPr marL="0" indent="0" algn="ctr">
              <a:buNone/>
            </a:pPr>
            <a:r>
              <a:rPr lang="uk-UA" b="1" dirty="0" smtClean="0"/>
              <a:t>Повідомлення </a:t>
            </a:r>
            <a:r>
              <a:rPr lang="uk-UA" b="1" dirty="0" smtClean="0"/>
              <a:t>ПФУ </a:t>
            </a:r>
            <a:r>
              <a:rPr lang="uk-UA" dirty="0" smtClean="0"/>
              <a:t>про роботодавців</a:t>
            </a:r>
            <a:r>
              <a:rPr lang="uk-UA" dirty="0"/>
              <a:t>:</a:t>
            </a:r>
            <a:endParaRPr lang="uk-UA" dirty="0" smtClean="0"/>
          </a:p>
          <a:p>
            <a:pPr lvl="1"/>
            <a:r>
              <a:rPr lang="uk-UA" dirty="0" smtClean="0"/>
              <a:t>які </a:t>
            </a:r>
            <a:r>
              <a:rPr lang="uk-UA" dirty="0"/>
              <a:t>нараховують заробітну плату менше </a:t>
            </a:r>
            <a:r>
              <a:rPr lang="uk-UA" dirty="0" smtClean="0"/>
              <a:t>мінімальної</a:t>
            </a:r>
            <a:endParaRPr lang="uk-UA" dirty="0"/>
          </a:p>
          <a:p>
            <a:pPr lvl="1"/>
            <a:r>
              <a:rPr lang="uk-UA" dirty="0" smtClean="0"/>
              <a:t>у </a:t>
            </a:r>
            <a:r>
              <a:rPr lang="uk-UA" dirty="0"/>
              <a:t>яких протягом місяця кількість працівників, що працюють на умовах неповного робочого часу, збільшилась на 20 і більше </a:t>
            </a:r>
            <a:r>
              <a:rPr lang="uk-UA" dirty="0" smtClean="0"/>
              <a:t>відсотків</a:t>
            </a:r>
            <a:endParaRPr lang="uk-UA" dirty="0"/>
          </a:p>
          <a:p>
            <a:pPr lvl="1"/>
            <a:r>
              <a:rPr lang="uk-UA" dirty="0" smtClean="0"/>
              <a:t>у яких працівники виконують </a:t>
            </a:r>
            <a:r>
              <a:rPr lang="uk-UA" dirty="0"/>
              <a:t>роботи </a:t>
            </a:r>
            <a:r>
              <a:rPr lang="uk-UA" dirty="0" smtClean="0"/>
              <a:t>за </a:t>
            </a:r>
            <a:r>
              <a:rPr lang="uk-UA" dirty="0"/>
              <a:t>цивільно-правовими договорами в одного роботодавця більше </a:t>
            </a:r>
            <a:r>
              <a:rPr lang="uk-UA" dirty="0" smtClean="0"/>
              <a:t>року</a:t>
            </a:r>
            <a:endParaRPr lang="uk-UA" dirty="0"/>
          </a:p>
          <a:p>
            <a:pPr lvl="1"/>
            <a:r>
              <a:rPr lang="uk-UA" dirty="0" smtClean="0"/>
              <a:t>у </a:t>
            </a:r>
            <a:r>
              <a:rPr lang="uk-UA" dirty="0"/>
              <a:t>яких 30 і більше відсотків працівників працюють на умовах цивільно-правових </a:t>
            </a:r>
            <a:r>
              <a:rPr lang="uk-UA" dirty="0" smtClean="0"/>
              <a:t>договорів</a:t>
            </a:r>
            <a:endParaRPr lang="uk-UA" dirty="0"/>
          </a:p>
          <a:p>
            <a:pPr lvl="1"/>
            <a:r>
              <a:rPr lang="uk-UA" dirty="0" smtClean="0"/>
              <a:t>та </a:t>
            </a:r>
            <a:r>
              <a:rPr lang="uk-UA" dirty="0" err="1" smtClean="0"/>
              <a:t>ін</a:t>
            </a:r>
            <a:r>
              <a:rPr lang="uk-UA" dirty="0" smtClean="0"/>
              <a:t>…</a:t>
            </a:r>
            <a:endParaRPr lang="uk-UA" dirty="0"/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КОЛИ МОЖУТЬ ПРИЙТИ?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1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" y="1493113"/>
            <a:ext cx="6477918" cy="5032377"/>
          </a:xfrm>
          <a:solidFill>
            <a:schemeClr val="bg1">
              <a:alpha val="37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Під час виявлення неоформлених працівників</a:t>
            </a: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безперешкодно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, без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попереднього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повідомлення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і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в будь-яку годину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доби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проходити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до будь-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яких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приміщень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яких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використовується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наймана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праця</a:t>
            </a:r>
            <a:endParaRPr lang="uk-UA" b="1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ознайомлюватися з будь-якими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документами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що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містять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інформацію з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питань, які є предметом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перевірки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 ставити працівнику та чи керівнику запитання (наодинці або при свідках)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залучати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працівників правоохоронних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органів</a:t>
            </a:r>
            <a:endParaRPr lang="uk-UA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надання робочого місця з можливістю ведення конфіденційної розмови з працівниками </a:t>
            </a:r>
            <a:endParaRPr lang="uk-UA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+mj-lt"/>
                <a:cs typeface="Times New Roman" panose="02020603050405020304" pitchFamily="18" charset="0"/>
              </a:rPr>
              <a:t>фіксувати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проведення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перевірки з </a:t>
            </a:r>
            <a:r>
              <a:rPr lang="uk-UA" dirty="0">
                <a:latin typeface="+mj-lt"/>
                <a:cs typeface="Times New Roman" panose="02020603050405020304" pitchFamily="18" charset="0"/>
              </a:rPr>
              <a:t>питань виявлення неоформлених трудових відносин засобами аудіо-, фото- та </a:t>
            </a:r>
            <a:r>
              <a:rPr lang="uk-UA" dirty="0" smtClean="0">
                <a:latin typeface="+mj-lt"/>
                <a:cs typeface="Times New Roman" panose="02020603050405020304" pitchFamily="18" charset="0"/>
              </a:rPr>
              <a:t>відеотехніки</a:t>
            </a:r>
            <a:endParaRPr lang="uk-UA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36" y="1493113"/>
            <a:ext cx="5636964" cy="503237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0571" y="24762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ЩО МОЖЕ ІНСПЕКТОР?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uk-UA" sz="20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ОКРУЖНИЙ АДМІНІСТРАТИВНИЙ СУД М. КИЄВА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13.08.2018 справа </a:t>
            </a:r>
            <a:r>
              <a:rPr lang="uk-UA" sz="2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№ 826/571/18</a:t>
            </a:r>
          </a:p>
          <a:p>
            <a:pPr marL="0" indent="0" algn="ctr">
              <a:lnSpc>
                <a:spcPct val="150000"/>
              </a:lnSpc>
              <a:buNone/>
            </a:pPr>
            <a:endParaRPr lang="uk-UA" sz="20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Перевіряти можуть тільки у межах тих обставин, які були підставою для виходу з інспекційним відвідуванням</a:t>
            </a:r>
            <a:endParaRPr lang="ru-RU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МЕЖІ ПЕРЕВІРКИ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77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520328"/>
            <a:ext cx="10515600" cy="5078775"/>
          </a:xfrm>
          <a:solidFill>
            <a:schemeClr val="bg1"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немає службового посвідчення, або не відповідає формі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atin typeface="Roboto Light" panose="02000000000000000000" pitchFamily="2" charset="0"/>
                <a:ea typeface="Roboto Light" panose="02000000000000000000" pitchFamily="2" charset="0"/>
              </a:rPr>
              <a:t>я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кщо на сайті </a:t>
            </a:r>
            <a:r>
              <a:rPr lang="uk-UA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Держпраці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немає рішення </a:t>
            </a:r>
            <a:r>
              <a:rPr lang="uk-UA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Мінсоцполітики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про </a:t>
            </a:r>
            <a:r>
              <a:rPr lang="uk-UA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затвердженя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форми посвідчення, акту, припису і  </a:t>
            </a:r>
            <a:r>
              <a:rPr lang="uk-UA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т.д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atin typeface="Roboto Light" panose="02000000000000000000" pitchFamily="2" charset="0"/>
                <a:ea typeface="Roboto Light" panose="02000000000000000000" pitchFamily="2" charset="0"/>
              </a:rPr>
              <a:t>н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е надали копію направлення чи не повідомили про підстави відвідування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atin typeface="Roboto Light" panose="02000000000000000000" pitchFamily="2" charset="0"/>
                <a:ea typeface="Roboto Light" panose="02000000000000000000" pitchFamily="2" charset="0"/>
              </a:rPr>
              <a:t>н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е розписалися в журналі перевірок 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atin typeface="Roboto Light" panose="02000000000000000000" pitchFamily="2" charset="0"/>
                <a:ea typeface="Roboto Light" panose="02000000000000000000" pitchFamily="2" charset="0"/>
              </a:rPr>
              <a:t>п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орушуються строки інспекційного відвідування (2 дні для малого бізнесу)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atin typeface="Roboto Light" panose="02000000000000000000" pitchFamily="2" charset="0"/>
                <a:ea typeface="Roboto Light" panose="02000000000000000000" pitchFamily="2" charset="0"/>
              </a:rPr>
              <a:t>в</a:t>
            </a:r>
            <a:r>
              <a:rPr lang="uk-UA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ідвідування з таких підстав вже проводилося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b="1" dirty="0"/>
              <a:t>Якщо допустили до інспекційного </a:t>
            </a:r>
            <a:r>
              <a:rPr lang="uk-UA" b="1" dirty="0" err="1"/>
              <a:t>відвідуваня</a:t>
            </a:r>
            <a:r>
              <a:rPr lang="uk-UA" b="1" dirty="0"/>
              <a:t>, то оскаржуються тільки результати!!!!!</a:t>
            </a:r>
          </a:p>
          <a:p>
            <a:pPr algn="ctr">
              <a:lnSpc>
                <a:spcPct val="150000"/>
              </a:lnSpc>
            </a:pPr>
            <a:endParaRPr lang="uk-UA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КОЛИ МОЖНА НЕ ДОПУСКАТИ?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0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2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ЖИТОМИРСЬКИЙ ОКРУЖНИЙ АДМІНІСТАРТИВНИЙ СУД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13.07.2018 справа </a:t>
            </a:r>
            <a:r>
              <a:rPr lang="ru-RU" sz="2200" b="1" dirty="0">
                <a:latin typeface="Roboto Light" panose="02000000000000000000" pitchFamily="2" charset="0"/>
                <a:ea typeface="Roboto Light" panose="02000000000000000000" pitchFamily="2" charset="0"/>
              </a:rPr>
              <a:t>№ 806/2162/18</a:t>
            </a:r>
            <a:endParaRPr lang="uk-UA" sz="2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i="1" dirty="0" smtClean="0"/>
              <a:t>Суд </a:t>
            </a:r>
            <a:r>
              <a:rPr lang="uk-UA" i="1" dirty="0"/>
              <a:t>звертає увагу, що </a:t>
            </a:r>
            <a:r>
              <a:rPr lang="uk-UA" i="1" dirty="0" smtClean="0"/>
              <a:t>Держпраці здійснювало інспекційне </a:t>
            </a:r>
            <a:r>
              <a:rPr lang="uk-UA" i="1" dirty="0"/>
              <a:t>відвідування </a:t>
            </a:r>
            <a:r>
              <a:rPr lang="uk-UA" i="1" dirty="0" smtClean="0"/>
              <a:t>ФОП, </a:t>
            </a:r>
            <a:r>
              <a:rPr lang="uk-UA" i="1" dirty="0"/>
              <a:t>а не перевірку</a:t>
            </a:r>
            <a:r>
              <a:rPr lang="uk-UA" i="1" dirty="0" smtClean="0"/>
              <a:t>, а тому воно </a:t>
            </a:r>
            <a:r>
              <a:rPr lang="uk-UA" i="1" dirty="0"/>
              <a:t>не </a:t>
            </a:r>
            <a:r>
              <a:rPr lang="uk-UA" i="1" dirty="0" smtClean="0"/>
              <a:t>могло </a:t>
            </a:r>
            <a:r>
              <a:rPr lang="uk-UA" i="1" dirty="0"/>
              <a:t>накласти на </a:t>
            </a:r>
            <a:r>
              <a:rPr lang="uk-UA" i="1" dirty="0" smtClean="0"/>
              <a:t>ФОП </a:t>
            </a:r>
            <a:r>
              <a:rPr lang="uk-UA" i="1" dirty="0"/>
              <a:t>штраф на підставі </a:t>
            </a:r>
            <a:r>
              <a:rPr lang="uk-UA" i="1" dirty="0" err="1"/>
              <a:t>абз</a:t>
            </a:r>
            <a:r>
              <a:rPr lang="uk-UA" i="1" dirty="0"/>
              <a:t>. 7 ч. 2 </a:t>
            </a:r>
            <a:r>
              <a:rPr lang="uk-UA" i="1" dirty="0">
                <a:hlinkClick r:id="rId2" tooltip="Кодекс законів про працю України"/>
              </a:rPr>
              <a:t>ст. 265 Кодексу законів про працю</a:t>
            </a:r>
            <a:r>
              <a:rPr lang="uk-UA" i="1" dirty="0"/>
              <a:t>, оскільки за цією нормою штраф може бути накладений лише за недопущення до проведення перевірки, а не інспекційного </a:t>
            </a:r>
            <a:r>
              <a:rPr lang="uk-UA" i="1" dirty="0" smtClean="0"/>
              <a:t>відвідування</a:t>
            </a:r>
            <a:endParaRPr lang="uk-UA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КОЛИ МОЖНА НЕ ДОПУСКАТИ?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3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2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ОДЕСЬКИЙ АПЕЛЯЦІЙНИЙ АДМІНІСТРАТИВНИЙ СУД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05.07.2018 </a:t>
            </a:r>
            <a:r>
              <a:rPr lang="ru-RU" sz="2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справа № </a:t>
            </a:r>
            <a:r>
              <a:rPr lang="ru-RU" sz="2200" b="1" dirty="0">
                <a:latin typeface="Roboto Light" panose="02000000000000000000" pitchFamily="2" charset="0"/>
                <a:ea typeface="Roboto Light" panose="02000000000000000000" pitchFamily="2" charset="0"/>
              </a:rPr>
              <a:t>815/6704/17</a:t>
            </a:r>
            <a:endParaRPr lang="uk-UA" sz="2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i="1" u="sng" dirty="0" err="1" smtClean="0"/>
              <a:t>Недопущення</a:t>
            </a:r>
            <a:r>
              <a:rPr lang="ru-RU" b="1" i="1" u="sng" dirty="0" smtClean="0"/>
              <a:t> </a:t>
            </a:r>
            <a:r>
              <a:rPr lang="ru-RU" b="1" i="1" u="sng" dirty="0"/>
              <a:t>до </a:t>
            </a:r>
            <a:r>
              <a:rPr lang="ru-RU" b="1" i="1" u="sng" dirty="0" err="1"/>
              <a:t>проведення</a:t>
            </a:r>
            <a:r>
              <a:rPr lang="ru-RU" b="1" i="1" u="sng" dirty="0"/>
              <a:t> </a:t>
            </a:r>
            <a:r>
              <a:rPr lang="ru-RU" b="1" i="1" u="sng" dirty="0" err="1"/>
              <a:t>перевірки</a:t>
            </a:r>
            <a:r>
              <a:rPr lang="ru-RU" b="1" i="1" u="sng" dirty="0"/>
              <a:t> з </a:t>
            </a:r>
            <a:r>
              <a:rPr lang="ru-RU" b="1" i="1" u="sng" dirty="0" err="1"/>
              <a:t>питань</a:t>
            </a:r>
            <a:r>
              <a:rPr lang="ru-RU" b="1" i="1" u="sng" dirty="0"/>
              <a:t> </a:t>
            </a:r>
            <a:r>
              <a:rPr lang="ru-RU" b="1" i="1" u="sng" dirty="0" err="1"/>
              <a:t>додержання</a:t>
            </a:r>
            <a:r>
              <a:rPr lang="ru-RU" b="1" i="1" u="sng" dirty="0"/>
              <a:t> </a:t>
            </a:r>
            <a:r>
              <a:rPr lang="ru-RU" b="1" i="1" u="sng" dirty="0" err="1"/>
              <a:t>законодавства</a:t>
            </a:r>
            <a:r>
              <a:rPr lang="ru-RU" b="1" i="1" u="sng" dirty="0"/>
              <a:t> про </a:t>
            </a:r>
            <a:r>
              <a:rPr lang="ru-RU" b="1" i="1" u="sng" dirty="0" err="1" smtClean="0"/>
              <a:t>працю</a:t>
            </a:r>
            <a:r>
              <a:rPr lang="ru-RU" b="1" i="1" u="sng" dirty="0" smtClean="0"/>
              <a:t> </a:t>
            </a:r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відповідальність</a:t>
            </a:r>
            <a:r>
              <a:rPr lang="ru-RU" dirty="0"/>
              <a:t> у </a:t>
            </a:r>
            <a:r>
              <a:rPr lang="ru-RU" dirty="0" err="1"/>
              <a:t>трикратному</a:t>
            </a:r>
            <a:r>
              <a:rPr lang="ru-RU" dirty="0"/>
              <a:t>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а не у стократному, як за </a:t>
            </a:r>
            <a:r>
              <a:rPr lang="ru-RU" b="1" i="1" u="sng" dirty="0" err="1"/>
              <a:t>недопуск</a:t>
            </a:r>
            <a:r>
              <a:rPr lang="ru-RU" b="1" i="1" u="sng" dirty="0"/>
              <a:t> до </a:t>
            </a:r>
            <a:r>
              <a:rPr lang="ru-RU" b="1" i="1" u="sng" dirty="0" err="1"/>
              <a:t>перевірки</a:t>
            </a:r>
            <a:r>
              <a:rPr lang="ru-RU" b="1" i="1" u="sng" dirty="0"/>
              <a:t> з </a:t>
            </a:r>
            <a:r>
              <a:rPr lang="ru-RU" b="1" i="1" u="sng" dirty="0" err="1"/>
              <a:t>питань</a:t>
            </a:r>
            <a:r>
              <a:rPr lang="ru-RU" b="1" i="1" u="sng" dirty="0"/>
              <a:t> </a:t>
            </a:r>
            <a:r>
              <a:rPr lang="ru-RU" b="1" i="1" u="sng" dirty="0" err="1"/>
              <a:t>виявлення</a:t>
            </a:r>
            <a:r>
              <a:rPr lang="ru-RU" b="1" i="1" u="sng" dirty="0"/>
              <a:t> </a:t>
            </a:r>
            <a:r>
              <a:rPr lang="ru-RU" b="1" i="1" u="sng" dirty="0" err="1"/>
              <a:t>неоформлених</a:t>
            </a:r>
            <a:r>
              <a:rPr lang="ru-RU" b="1" i="1" u="sng" dirty="0"/>
              <a:t> </a:t>
            </a:r>
            <a:r>
              <a:rPr lang="ru-RU" b="1" i="1" u="sng" dirty="0" err="1"/>
              <a:t>трудових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відносин</a:t>
            </a:r>
            <a:endParaRPr lang="uk-UA" b="1" i="1" u="sng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КОЛИ МОЖНА НЕ ДОПУСКАТИ?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81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17" y="1690688"/>
            <a:ext cx="7757146" cy="489296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3452" y="117098"/>
            <a:ext cx="10515600" cy="1354929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Ми збалансуємо бюджет і виведемо зарплату «з тіні</a:t>
            </a:r>
            <a:r>
              <a:rPr lang="uk-UA" sz="4000" b="1" dirty="0" smtClean="0">
                <a:solidFill>
                  <a:schemeClr val="bg1"/>
                </a:solidFill>
              </a:rPr>
              <a:t>» (</a:t>
            </a:r>
            <a:r>
              <a:rPr lang="uk-UA" sz="4000" b="1" dirty="0">
                <a:solidFill>
                  <a:schemeClr val="bg1"/>
                </a:solidFill>
              </a:rPr>
              <a:t>с)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ДОКУМЕНТИ ПІСЛЯ ПЕРЕВІРКИ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5647155"/>
              </p:ext>
            </p:extLst>
          </p:nvPr>
        </p:nvGraphicFramePr>
        <p:xfrm>
          <a:off x="838200" y="1825623"/>
          <a:ext cx="10619343" cy="482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781">
                  <a:extLst>
                    <a:ext uri="{9D8B030D-6E8A-4147-A177-3AD203B41FA5}">
                      <a16:colId xmlns:a16="http://schemas.microsoft.com/office/drawing/2014/main" val="353817007"/>
                    </a:ext>
                  </a:extLst>
                </a:gridCol>
                <a:gridCol w="3539781">
                  <a:extLst>
                    <a:ext uri="{9D8B030D-6E8A-4147-A177-3AD203B41FA5}">
                      <a16:colId xmlns:a16="http://schemas.microsoft.com/office/drawing/2014/main" val="2928874361"/>
                    </a:ext>
                  </a:extLst>
                </a:gridCol>
                <a:gridCol w="3539781">
                  <a:extLst>
                    <a:ext uri="{9D8B030D-6E8A-4147-A177-3AD203B41FA5}">
                      <a16:colId xmlns:a16="http://schemas.microsoft.com/office/drawing/2014/main" val="3225323502"/>
                    </a:ext>
                  </a:extLst>
                </a:gridCol>
              </a:tblGrid>
              <a:tr h="8932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АКТ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ПРИПИС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ПОСТАНОВА</a:t>
                      </a:r>
                      <a:r>
                        <a:rPr lang="uk-UA" baseline="0" dirty="0" smtClean="0"/>
                        <a:t> про накладення ШТРАФУ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405985"/>
                  </a:ext>
                </a:extLst>
              </a:tr>
              <a:tr h="374804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Надають </a:t>
                      </a:r>
                      <a:r>
                        <a:rPr lang="uk-UA" sz="2400" baseline="0" dirty="0" smtClean="0"/>
                        <a:t>зауваження протягом </a:t>
                      </a:r>
                    </a:p>
                    <a:p>
                      <a:pPr algn="ctr"/>
                      <a:r>
                        <a:rPr lang="uk-UA" sz="2400" baseline="0" dirty="0" smtClean="0"/>
                        <a:t>3 робочих днів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Виконують</a:t>
                      </a:r>
                      <a:r>
                        <a:rPr lang="uk-UA" sz="2400" baseline="0" dirty="0" smtClean="0"/>
                        <a:t> в зазначений строк, або оскаржують керівнику протягом 10 днів, або до суду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Розглядається за участю</a:t>
                      </a:r>
                      <a:r>
                        <a:rPr lang="uk-UA" baseline="0" dirty="0" smtClean="0"/>
                        <a:t> суб'єкта господарювання</a:t>
                      </a:r>
                    </a:p>
                    <a:p>
                      <a:pPr algn="ctr"/>
                      <a:endParaRPr lang="uk-UA" baseline="0" dirty="0" smtClean="0"/>
                    </a:p>
                    <a:p>
                      <a:pPr algn="ctr"/>
                      <a:r>
                        <a:rPr lang="uk-UA" baseline="0" dirty="0" smtClean="0"/>
                        <a:t>Справу </a:t>
                      </a:r>
                      <a:r>
                        <a:rPr lang="uk-UA" baseline="0" dirty="0" smtClean="0"/>
                        <a:t>розглядають </a:t>
                      </a:r>
                      <a:br>
                        <a:rPr lang="uk-UA" baseline="0" dirty="0" smtClean="0"/>
                      </a:br>
                      <a:r>
                        <a:rPr lang="uk-UA" baseline="0" dirty="0" smtClean="0"/>
                        <a:t>протягом 25 днів</a:t>
                      </a:r>
                      <a:endParaRPr lang="uk-UA" baseline="0" dirty="0" smtClean="0"/>
                    </a:p>
                    <a:p>
                      <a:pPr algn="ctr"/>
                      <a:endParaRPr lang="uk-UA" baseline="0" dirty="0" smtClean="0"/>
                    </a:p>
                    <a:p>
                      <a:pPr algn="ctr"/>
                      <a:r>
                        <a:rPr lang="uk-UA" baseline="0" dirty="0" smtClean="0"/>
                        <a:t>Про розгляд справи повідомляють за 5 днів</a:t>
                      </a:r>
                    </a:p>
                    <a:p>
                      <a:pPr algn="ctr"/>
                      <a:endParaRPr lang="uk-UA" baseline="0" dirty="0" smtClean="0"/>
                    </a:p>
                    <a:p>
                      <a:pPr algn="ctr"/>
                      <a:r>
                        <a:rPr lang="uk-UA" baseline="0" dirty="0" smtClean="0"/>
                        <a:t>Постанову </a:t>
                      </a:r>
                      <a:r>
                        <a:rPr lang="uk-UA" baseline="0" dirty="0" smtClean="0"/>
                        <a:t>надсилають</a:t>
                      </a:r>
                      <a:br>
                        <a:rPr lang="uk-UA" baseline="0" dirty="0" smtClean="0"/>
                      </a:br>
                      <a:r>
                        <a:rPr lang="uk-UA" baseline="0" dirty="0" smtClean="0"/>
                        <a:t>протягом </a:t>
                      </a:r>
                      <a:r>
                        <a:rPr lang="uk-UA" baseline="0" dirty="0" smtClean="0"/>
                        <a:t>3 днів</a:t>
                      </a:r>
                    </a:p>
                    <a:p>
                      <a:pPr algn="ctr"/>
                      <a:endParaRPr lang="uk-UA" baseline="0" dirty="0" smtClean="0"/>
                    </a:p>
                    <a:p>
                      <a:pPr algn="ctr"/>
                      <a:r>
                        <a:rPr lang="uk-UA" baseline="0" dirty="0" smtClean="0"/>
                        <a:t>Штраф треба сплатити протягом 1 місяця, або оскаржити до суду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8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8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ЖИТОМИРСЬКИЙ ОКРУЖНИЙ АДМІНІСТРАТИВНИЙ СУД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11.09.2018 </a:t>
            </a:r>
            <a:r>
              <a:rPr lang="ru-RU" b="1" dirty="0"/>
              <a:t> справа № 0640/3640/18</a:t>
            </a: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i="1" dirty="0" smtClean="0"/>
              <a:t>Основною </a:t>
            </a:r>
            <a:r>
              <a:rPr lang="uk-UA" i="1" dirty="0"/>
              <a:t>ознакою, що відрізняє </a:t>
            </a:r>
            <a:r>
              <a:rPr lang="uk-UA" i="1" dirty="0" smtClean="0"/>
              <a:t>цивільно-правові </a:t>
            </a:r>
            <a:r>
              <a:rPr lang="uk-UA" i="1" dirty="0"/>
              <a:t>відносини від трудових, є те, що трудовим законодавством </a:t>
            </a:r>
            <a:r>
              <a:rPr lang="uk-UA" b="1" i="1" u="sng" dirty="0"/>
              <a:t>регулюється процес трудової діяльності, її організація. </a:t>
            </a:r>
            <a:r>
              <a:rPr lang="uk-UA" i="1" dirty="0"/>
              <a:t>За цивільно-правовим договором процес організації трудової діяльності залишається за його межами, </a:t>
            </a:r>
            <a:r>
              <a:rPr lang="uk-UA" b="1" i="1" u="sng" dirty="0"/>
              <a:t>метою договору є отримання певного матеріального </a:t>
            </a:r>
            <a:r>
              <a:rPr lang="uk-UA" b="1" i="1" u="sng" dirty="0" smtClean="0"/>
              <a:t>результату</a:t>
            </a:r>
            <a:r>
              <a:rPr lang="uk-UA" i="1" dirty="0" smtClean="0"/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i="1" dirty="0" smtClean="0"/>
              <a:t>Підрядник</a:t>
            </a:r>
            <a:r>
              <a:rPr lang="uk-UA" i="1" dirty="0"/>
              <a:t>, на відміну від працівника, не підпорядковується правилам внутрішнього трудового розпорядку, він сам організовує свою роботу і виконує її на власний </a:t>
            </a:r>
            <a:r>
              <a:rPr lang="uk-UA" i="1" dirty="0" smtClean="0"/>
              <a:t>ризик</a:t>
            </a:r>
            <a:endParaRPr lang="uk-UA" i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1123631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ДОГОВІР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ПІДРЯДУ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Що скаже суд?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5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" b="10151"/>
          <a:stretch/>
        </p:blipFill>
        <p:spPr>
          <a:xfrm>
            <a:off x="3106758" y="27984"/>
            <a:ext cx="6442827" cy="6830016"/>
          </a:xfrm>
        </p:spPr>
      </p:pic>
    </p:spTree>
    <p:extLst>
      <p:ext uri="{BB962C8B-B14F-4D97-AF65-F5344CB8AC3E}">
        <p14:creationId xmlns:p14="http://schemas.microsoft.com/office/powerpoint/2010/main" val="2619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2" y="33051"/>
            <a:ext cx="11269336" cy="68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" y="0"/>
            <a:ext cx="8885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АНДРІЙ ГЕВКО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</a:t>
            </a:r>
            <a:r>
              <a:rPr lang="uk-UA" sz="24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артнер</a:t>
            </a:r>
            <a:r>
              <a:rPr lang="uk-UA" sz="2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юридичної фірми </a:t>
            </a:r>
            <a:r>
              <a:rPr lang="en-US" sz="2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BARGEN</a:t>
            </a:r>
            <a:r>
              <a:rPr lang="uk-UA" sz="2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, адвокат</a:t>
            </a:r>
            <a:endParaRPr lang="uk-UA" sz="40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АУДИТ БІЗНЕСУ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ПІДГОТОВКА ДОГОВОРІВ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ПІДГОТОВКА ПРАЦІВНИКІВ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СУПРОВІД ПЕРЕВІРОК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ЗАХИСТ В СУДАХ ТА ДЕРЖОРГАНАХ</a:t>
            </a:r>
          </a:p>
          <a:p>
            <a:pPr marL="0" indent="0" algn="ctr">
              <a:buNone/>
            </a:pPr>
            <a:endParaRPr lang="uk-UA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uk-UA" sz="20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Tel</a:t>
            </a:r>
            <a:r>
              <a:rPr lang="uk-UA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. +38 </a:t>
            </a: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097</a:t>
            </a: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786</a:t>
            </a: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53</a:t>
            </a: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06 </a:t>
            </a:r>
            <a:endParaRPr lang="uk-UA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     e-</a:t>
            </a:r>
            <a:r>
              <a:rPr lang="uk-UA" sz="20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mail</a:t>
            </a:r>
            <a:r>
              <a:rPr lang="uk-UA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:</a:t>
            </a: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gevko@bargen.com.ua</a:t>
            </a:r>
            <a:endParaRPr lang="en-US" sz="2000" u="sng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://</a:t>
            </a:r>
            <a:r>
              <a:rPr lang="en-US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www.facebook.com/andriy.gevko.7</a:t>
            </a:r>
            <a:endParaRPr lang="uk-UA" sz="20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uk-UA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Кодекс законів про працю України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Закон України «Про загальні засади державного нагляду (контролю) у сфері господарської діяльності</a:t>
            </a: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(</a:t>
            </a:r>
            <a:r>
              <a:rPr lang="ru-RU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№ </a:t>
            </a:r>
            <a:r>
              <a:rPr lang="en-US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877-V</a:t>
            </a:r>
            <a:r>
              <a:rPr lang="uk-UA" sz="32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Порядок здійснення </a:t>
            </a: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державного</a:t>
            </a:r>
            <a:r>
              <a:rPr lang="ru-RU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контролю </a:t>
            </a:r>
            <a:endParaRPr lang="en-US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за </a:t>
            </a:r>
            <a:r>
              <a:rPr lang="ru-RU" sz="32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додержанням</a:t>
            </a:r>
            <a:r>
              <a:rPr lang="ru-RU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законодавства</a:t>
            </a:r>
            <a:r>
              <a:rPr lang="ru-RU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про </a:t>
            </a:r>
            <a:r>
              <a:rPr lang="ru-RU" sz="32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працю</a:t>
            </a:r>
            <a:r>
              <a:rPr lang="ru-RU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постанова </a:t>
            </a:r>
            <a:r>
              <a:rPr lang="ru-RU" sz="2600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КМУ</a:t>
            </a:r>
            <a:r>
              <a:rPr lang="ru-RU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2600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від</a:t>
            </a:r>
            <a:r>
              <a:rPr lang="ru-RU" sz="2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26.04.2017 № 295</a:t>
            </a:r>
            <a:endParaRPr lang="ru-RU" sz="26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НОРМАТИВНІ АКТИ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8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Неоформлені працівники</a:t>
            </a:r>
            <a:endParaRPr lang="uk-UA" sz="3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Оформлені на неповний робочий час (якщо по факту працюють повний час)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Виплата зарплати без сплати податків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штраф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111 690 грн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_____________________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Недопуск</a:t>
            </a: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до перевірки з виявлення неоформлених працівників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000" b="1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штраф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40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372 300 грн</a:t>
            </a: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ЧОМУ ВСІ БОЯТЬСЯ ДЕРЖПРАЦІ?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2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             Інспектори: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- </a:t>
            </a: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Держпраці</a:t>
            </a:r>
            <a:endParaRPr lang="uk-UA" sz="32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- міських, сільських рад</a:t>
            </a:r>
            <a:endParaRPr lang="uk-UA" sz="32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ХТО ПЕРЕВІРЯЄ?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02" y="1692167"/>
            <a:ext cx="4820798" cy="4648672"/>
          </a:xfrm>
        </p:spPr>
      </p:pic>
    </p:spTree>
    <p:extLst>
      <p:ext uri="{BB962C8B-B14F-4D97-AF65-F5344CB8AC3E}">
        <p14:creationId xmlns:p14="http://schemas.microsoft.com/office/powerpoint/2010/main" val="2881122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692167"/>
            <a:ext cx="10515600" cy="464867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Єдиний документ інспектора для проведення інспекційного відвідування – це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48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СЛУЖБОВЕ ПОСВІДЧЕННЯ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i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Згідно</a:t>
            </a:r>
            <a:r>
              <a:rPr lang="ru-RU" sz="20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uk-UA" sz="20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Постанови КМУ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000" i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від 26 квітня 2017 р. № 295</a:t>
            </a:r>
          </a:p>
          <a:p>
            <a:pPr marL="0" indent="0" algn="ctr">
              <a:lnSpc>
                <a:spcPct val="150000"/>
              </a:lnSpc>
              <a:buNone/>
            </a:pPr>
            <a:endParaRPr lang="uk-UA" sz="54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uk-UA" sz="32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90844"/>
            <a:ext cx="10515600" cy="899795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ДОКУМЕНТИ ІНСПЕКТОРА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1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ÑÐ¿ÐµÐºÑÐ¾Ñ Ð¿ÑÐ°Ñ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" y="1388568"/>
            <a:ext cx="11551205" cy="3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7" y="199623"/>
            <a:ext cx="11270255" cy="66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2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0" y="0"/>
            <a:ext cx="1124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28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601</Words>
  <Application>Microsoft Office PowerPoint</Application>
  <PresentationFormat>Широкий екран</PresentationFormat>
  <Paragraphs>134</Paragraphs>
  <Slides>25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Roboto Light</vt:lpstr>
      <vt:lpstr>Roboto Thin</vt:lpstr>
      <vt:lpstr>Times New Roman</vt:lpstr>
      <vt:lpstr>Wingdings</vt:lpstr>
      <vt:lpstr>Тема Office</vt:lpstr>
      <vt:lpstr>ПЕРЕВІРКИ ДЕРЖПРАЦІ що потрібно знати бізнесу?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Гевко Андрій</dc:creator>
  <cp:lastModifiedBy>Святослав Бартош</cp:lastModifiedBy>
  <cp:revision>42</cp:revision>
  <dcterms:created xsi:type="dcterms:W3CDTF">2018-10-16T07:58:10Z</dcterms:created>
  <dcterms:modified xsi:type="dcterms:W3CDTF">2018-10-17T14:45:47Z</dcterms:modified>
</cp:coreProperties>
</file>